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5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1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18.png" ContentType="image/png"/>
  <Override PartName="/ppt/media/image7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6.png" ContentType="image/png"/>
  <Override PartName="/ppt/media/image4.jpeg" ContentType="image/jpeg"/>
  <Override PartName="/ppt/media/image17.png" ContentType="image/png"/>
  <Override PartName="/ppt/media/image14.png" ContentType="image/png"/>
  <Override PartName="/ppt/media/image3.png" ContentType="image/png"/>
  <Override PartName="/ppt/media/image2.png" ContentType="image/png"/>
  <Override PartName="/ppt/media/image10.png" ContentType="image/png"/>
  <Override PartName="/ppt/media/image1.jpeg" ContentType="image/jpe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653040" y="4002120"/>
            <a:ext cx="5551560" cy="4310280"/>
          </a:xfrm>
          <a:prstGeom prst="rect">
            <a:avLst/>
          </a:prstGeom>
        </p:spPr>
        <p:txBody>
          <a:bodyPr lIns="0" rIns="0" tIns="0" bIns="0"/>
          <a:p>
            <a:r>
              <a:rPr lang="en-US" sz="252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6120" cy="4568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3881520" y="0"/>
            <a:ext cx="2976120" cy="4568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6120" cy="4568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3881520" y="8686800"/>
            <a:ext cx="2976120" cy="4568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F07E242-8F6D-4DFB-A1E6-2CC10E081A5E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520">
                <a:latin typeface="Arial"/>
              </a:rPr>
              <a:t>Session: Ghi số thứ tự session trong môn học</a:t>
            </a:r>
            <a:endParaRPr/>
          </a:p>
          <a:p>
            <a:r>
              <a:rPr lang="en-US" sz="2520">
                <a:latin typeface="Arial"/>
              </a:rPr>
              <a:t>Session Name: ghi tên của session sẽ dạy</a:t>
            </a:r>
            <a:endParaRPr/>
          </a:p>
        </p:txBody>
      </p:sp>
      <p:sp>
        <p:nvSpPr>
          <p:cNvPr id="25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683F016E-90D1-411E-9DF4-E1FFDC398F68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520">
                <a:latin typeface="Arial"/>
              </a:rPr>
              <a:t>Mô tả nội dung mà học viên phải đạt được khi kết thúc môn học này</a:t>
            </a: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DC368C6C-AE68-4A90-8B39-C926D8BEB2B9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520">
                <a:latin typeface="Arial"/>
              </a:rPr>
              <a:t>Mô tả nội dung chi  tiết từng chuyên đề</a:t>
            </a:r>
            <a:endParaRPr/>
          </a:p>
        </p:txBody>
      </p:sp>
      <p:sp>
        <p:nvSpPr>
          <p:cNvPr id="26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298EAD9B-E7AD-405A-87B6-23CD6E9A0792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520">
                <a:latin typeface="Arial"/>
              </a:rPr>
              <a:t>Mô tả nội dung chi  tiết từng chuyên đề</a:t>
            </a:r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071F56C4-31FC-43FF-9EBB-42DE49A60C07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520">
                <a:latin typeface="Arial"/>
              </a:rPr>
              <a:t>Mô tả nội dung chi  tiết từng chuyên đề</a:t>
            </a:r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A27F15B-2529-400C-AF85-5791BEFA4656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520">
                <a:latin typeface="Arial"/>
              </a:rPr>
              <a:t>Tóm tắt lại nội dung đã học</a:t>
            </a:r>
            <a:endParaRPr/>
          </a:p>
        </p:txBody>
      </p:sp>
      <p:sp>
        <p:nvSpPr>
          <p:cNvPr id="26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972BCC80-0B1C-4579-A88D-2D16CE0DA5DF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520">
                <a:latin typeface="Arial"/>
              </a:rPr>
              <a:t>Trả lời câu hỏi WHY?</a:t>
            </a:r>
            <a:endParaRPr/>
          </a:p>
        </p:txBody>
      </p:sp>
      <p:sp>
        <p:nvSpPr>
          <p:cNvPr id="26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D1F88D1-F26C-498E-8BC2-076514A9A02D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54560"/>
            <a:ext cx="82296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61000"/>
            <a:ext cx="8229600" cy="3634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54560"/>
            <a:ext cx="82296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54560"/>
            <a:ext cx="82296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61000"/>
            <a:ext cx="8229600" cy="3634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61000"/>
            <a:ext cx="8229600" cy="3634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C637125E-4CAE-45A1-96CC-62C1262261C0}" type="slidenum">
              <a:rPr lang="en-US" sz="1400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Aria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StarSymbol"/>
              <a:buChar char=""/>
            </a:pPr>
            <a:r>
              <a:rPr lang="en-US" sz="2400">
                <a:solidFill>
                  <a:srgbClr val="000000"/>
                </a:solidFill>
                <a:latin typeface="Arial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StarSymbol"/>
              <a:buChar char=""/>
            </a:pPr>
            <a:r>
              <a:rPr lang="en-US" sz="2000">
                <a:solidFill>
                  <a:srgbClr val="000000"/>
                </a:solidFill>
                <a:latin typeface="Arial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StarSymbol"/>
              <a:buChar char="»"/>
            </a:pPr>
            <a:r>
              <a:rPr lang="en-US" sz="2000">
                <a:solidFill>
                  <a:srgbClr val="000000"/>
                </a:solidFill>
                <a:latin typeface="Arial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7D646024-B6B9-4C40-9405-0C9C7572CA89}" type="slidenum">
              <a:rPr lang="en-US" sz="1400">
                <a:solidFill>
                  <a:srgbClr val="000000"/>
                </a:solidFill>
                <a:latin typeface="Aria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0"/>
            <a:ext cx="9142920" cy="6861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409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91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53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18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8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Seventh Outline Level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57200" y="6247080"/>
            <a:ext cx="2130120" cy="4730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3126600" y="6247080"/>
            <a:ext cx="2898360" cy="4730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6555600" y="6247080"/>
            <a:ext cx="2130120" cy="473040"/>
          </a:xfrm>
          <a:prstGeom prst="rect">
            <a:avLst/>
          </a:prstGeom>
        </p:spPr>
        <p:txBody>
          <a:bodyPr lIns="0" rIns="0" tIns="0" bIns="0"/>
          <a:p>
            <a:pPr algn="r"/>
            <a:fld id="{C9F160AF-2A0D-4A08-A788-3AF3DA0D0740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1143000"/>
            <a:ext cx="7772040" cy="1469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Chapter 17</a:t>
            </a: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838080" y="3048120"/>
            <a:ext cx="7162560" cy="1752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How to use jQuery Mobile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to build mobile web sites 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Guidelines for designing and testing mobile web pages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Guidelines for testing mobile web pages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Test all pages on as many different mobile devices and in as many different mobile browser as possible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The best way to test mobile web pages is to deploy them to your Internet server and test them on the devices themselves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Use device emulators and browser simulators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Mobile web site example</a:t>
            </a:r>
            <a:endParaRPr/>
          </a:p>
        </p:txBody>
      </p:sp>
      <p:sp>
        <p:nvSpPr>
          <p:cNvPr id="145" name="TextShape 2"/>
          <p:cNvSpPr txBox="1"/>
          <p:nvPr/>
        </p:nvSpPr>
        <p:spPr>
          <a:xfrm>
            <a:off x="762120" y="1523880"/>
            <a:ext cx="761976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Two pages from the mobile web site for www.orvis.com</a:t>
            </a:r>
            <a:endParaRPr/>
          </a:p>
        </p:txBody>
      </p:sp>
      <p:pic>
        <p:nvPicPr>
          <p:cNvPr id="14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2666880"/>
            <a:ext cx="5067000" cy="362880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457200" y="26668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An introduction to jQuery Mobile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What jQuery Mobile is and where to get it</a:t>
            </a: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jQuery Mobile is a free, open-source. JavaScript library that makes it much easier to develop web sites for mobile devices. It is used combination with the core jQuery library.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two jQuery libraries that you need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jQuery (the core library)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jQuery Mobile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The jQuery Mobile web site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jQuery Mobile web site (www.jquerymobile.com)</a:t>
            </a:r>
            <a:endParaRPr/>
          </a:p>
        </p:txBody>
      </p:sp>
      <p:pic>
        <p:nvPicPr>
          <p:cNvPr id="15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0" y="2590920"/>
            <a:ext cx="4235400" cy="379692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include jQuery Mobile in your web page</a:t>
            </a:r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Use jQuery Mobile, you need include the three files: the jQuery file, the jQuery Mobile file, and the jQuery Mobile CSS style sheet.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Two ways to include the jQuery files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Include the files from a Content Delivery Network (CDN) like Microsoft or jQuery.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Download and deploy the files on your web server. Include them from the server.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include jQuery Mobile in your web page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457200" y="14940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How to include the jQuery Mobile files from a Content Delivery Network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How to include the jQuery Mobile files when they’re on your web server.</a:t>
            </a:r>
            <a:endParaRPr/>
          </a:p>
        </p:txBody>
      </p:sp>
      <p:pic>
        <p:nvPicPr>
          <p:cNvPr id="157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95280" y="2434680"/>
            <a:ext cx="6933960" cy="1623960"/>
          </a:xfrm>
          <a:prstGeom prst="rect">
            <a:avLst/>
          </a:prstGeom>
          <a:ln>
            <a:noFill/>
          </a:ln>
        </p:spPr>
      </p:pic>
      <p:pic>
        <p:nvPicPr>
          <p:cNvPr id="158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4949280"/>
            <a:ext cx="7403760" cy="14947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one web page with jQuery Mobile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HTML for typical web page that uses jQuery Mobile will contain div, header, section, and footer elements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HTML for the mobile web page</a:t>
            </a:r>
            <a:endParaRPr/>
          </a:p>
        </p:txBody>
      </p:sp>
      <p:pic>
        <p:nvPicPr>
          <p:cNvPr id="161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14600" y="3429000"/>
            <a:ext cx="3895920" cy="28951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533520"/>
            <a:ext cx="8305560" cy="1142640"/>
          </a:xfrm>
          <a:prstGeom prst="rect">
            <a:avLst/>
          </a:prstGeom>
        </p:spPr>
        <p:txBody>
          <a:bodyPr anchor="ctr"/>
          <a:p>
            <a:pPr algn="just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Tahoma"/>
              </a:rPr>
              <a:t>A web page that uses jQuery Mobile</a:t>
            </a:r>
            <a:r>
              <a:rPr lang="en-US" sz="4000">
                <a:solidFill>
                  <a:srgbClr val="000000"/>
                </a:solidFill>
                <a:latin typeface="Tahoma"/>
              </a:rPr>
              <a:t>
</a:t>
            </a:r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16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40960" y="1676520"/>
            <a:ext cx="2796120" cy="42922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28954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How to use jQuery Mobile </a:t>
            </a:r>
            <a:r>
              <a:rPr lang="en-US" sz="4000">
                <a:solidFill>
                  <a:srgbClr val="000000"/>
                </a:solidFill>
                <a:latin typeface="Impact"/>
              </a:rPr>
              <a:t>
</a:t>
            </a:r>
            <a:r>
              <a:rPr lang="en-US" sz="4000">
                <a:solidFill>
                  <a:srgbClr val="000000"/>
                </a:solidFill>
                <a:latin typeface="Impact"/>
              </a:rPr>
              <a:t>to create a mobile web site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Objectives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457200" y="1600200"/>
            <a:ext cx="853416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How to work with mobile devices 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An introduction to jQuery Mobile 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How to use jQuery Mobile to create a mobile web site 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How to format content with jQuery Mobile 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How to use jQuery Mobile for page layout 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 mobile web site that uses jQuery Mobile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code multiple pages in a single HTML file</a:t>
            </a:r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body element of a single HTML file, you code one div element for each with its data-role attribute set to “page”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HTML for the two pages in the body of one HTML file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The HTML for the two pages in the body of one HTML file</a:t>
            </a:r>
            <a:endParaRPr/>
          </a:p>
        </p:txBody>
      </p:sp>
      <p:pic>
        <p:nvPicPr>
          <p:cNvPr id="16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752480"/>
            <a:ext cx="7176600" cy="402552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Two web pages that use jQuery Mobile</a:t>
            </a:r>
            <a:endParaRPr/>
          </a:p>
        </p:txBody>
      </p:sp>
      <p:pic>
        <p:nvPicPr>
          <p:cNvPr id="171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905120"/>
            <a:ext cx="5879880" cy="40136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use dialog boxes and transitions</a:t>
            </a:r>
            <a:endParaRPr/>
          </a:p>
        </p:txBody>
      </p:sp>
      <p:sp>
        <p:nvSpPr>
          <p:cNvPr id="17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HTML for a dialog box is coded the way any page is coded. In the &lt;a&gt; element that goes to that page, code a data-rel attribute with dialog as its values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7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3581280"/>
            <a:ext cx="7835400" cy="146016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The transitions</a:t>
            </a:r>
            <a:endParaRPr/>
          </a:p>
        </p:txBody>
      </p:sp>
      <p:sp>
        <p:nvSpPr>
          <p:cNvPr id="17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transitions that can be used</a:t>
            </a:r>
            <a:endParaRPr/>
          </a:p>
        </p:txBody>
      </p:sp>
      <p:pic>
        <p:nvPicPr>
          <p:cNvPr id="177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2209680"/>
            <a:ext cx="6806880" cy="259056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sp>
        <p:nvSpPr>
          <p:cNvPr id="17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 page and a dialog box that have the same HTML</a:t>
            </a:r>
            <a:endParaRPr/>
          </a:p>
        </p:txBody>
      </p:sp>
      <p:pic>
        <p:nvPicPr>
          <p:cNvPr id="18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33720" y="2438280"/>
            <a:ext cx="5435280" cy="39067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buttons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To add a button to a web page, code an &lt;a&gt; element with its data-role attribute set “button”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 mobile web page that displays buttons</a:t>
            </a:r>
            <a:endParaRPr/>
          </a:p>
        </p:txBody>
      </p:sp>
      <p:pic>
        <p:nvPicPr>
          <p:cNvPr id="183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48120" y="2971800"/>
            <a:ext cx="2765520" cy="34412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buttons (cont.)</a:t>
            </a:r>
            <a:endParaRPr/>
          </a:p>
        </p:txBody>
      </p:sp>
      <p:sp>
        <p:nvSpPr>
          <p:cNvPr id="18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icons that are provided by jQuery Mobile</a:t>
            </a:r>
            <a:endParaRPr/>
          </a:p>
        </p:txBody>
      </p:sp>
      <p:pic>
        <p:nvPicPr>
          <p:cNvPr id="18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2209680"/>
            <a:ext cx="7886520" cy="113004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a navigation bar</a:t>
            </a:r>
            <a:endParaRPr/>
          </a:p>
        </p:txBody>
      </p:sp>
      <p:sp>
        <p:nvSpPr>
          <p:cNvPr id="18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Add a navigation bar to a web page. Code a div element with its data-role set to “navbar”.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HTML for the navigation bar</a:t>
            </a:r>
            <a:endParaRPr/>
          </a:p>
        </p:txBody>
      </p:sp>
      <p:pic>
        <p:nvPicPr>
          <p:cNvPr id="18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3352680"/>
            <a:ext cx="7619760" cy="27172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a navigation bar (cont.)</a:t>
            </a:r>
            <a:endParaRPr/>
          </a:p>
        </p:txBody>
      </p:sp>
      <p:sp>
        <p:nvSpPr>
          <p:cNvPr id="19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 Mobile web page with a navigation bar</a:t>
            </a:r>
            <a:endParaRPr/>
          </a:p>
        </p:txBody>
      </p:sp>
      <p:pic>
        <p:nvPicPr>
          <p:cNvPr id="19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0" y="2133720"/>
            <a:ext cx="4012920" cy="37080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457200" y="28954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How to work with mobile devices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0" y="2895480"/>
            <a:ext cx="91436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How to format content with jQuery Mobile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The default styles that jQuery Mobile uses</a:t>
            </a:r>
            <a:endParaRPr/>
          </a:p>
        </p:txBody>
      </p:sp>
      <p:sp>
        <p:nvSpPr>
          <p:cNvPr id="19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By default, jQuery automatically applies style to the HTML elements for a page. 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default styles for common HTML elements</a:t>
            </a:r>
            <a:endParaRPr/>
          </a:p>
        </p:txBody>
      </p:sp>
      <p:pic>
        <p:nvPicPr>
          <p:cNvPr id="19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09680" y="3048120"/>
            <a:ext cx="5016240" cy="343476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apply themes to HTML elements</a:t>
            </a:r>
            <a:endParaRPr/>
          </a:p>
        </p:txBody>
      </p:sp>
      <p:sp>
        <p:nvSpPr>
          <p:cNvPr id="19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To change the default styles that jQuery Mobile uses, use five themes that jQuery Mobile provides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Two headers and navigation bar that illustrate the use of themes</a:t>
            </a:r>
            <a:endParaRPr/>
          </a:p>
        </p:txBody>
      </p:sp>
      <p:pic>
        <p:nvPicPr>
          <p:cNvPr id="19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4114800"/>
            <a:ext cx="7797600" cy="154908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apply themes </a:t>
            </a:r>
            <a:r>
              <a:rPr lang="en-US" sz="4400">
                <a:solidFill>
                  <a:srgbClr val="000000"/>
                </a:solidFill>
                <a:latin typeface="Arial"/>
              </a:rPr>
              <a:t>
</a:t>
            </a:r>
            <a:r>
              <a:rPr lang="en-US" sz="4400">
                <a:solidFill>
                  <a:srgbClr val="000000"/>
                </a:solidFill>
                <a:latin typeface="Arial"/>
              </a:rPr>
              <a:t>to HTML elements (cont.)</a:t>
            </a:r>
            <a:endParaRPr/>
          </a:p>
        </p:txBody>
      </p:sp>
      <p:sp>
        <p:nvSpPr>
          <p:cNvPr id="20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five jQuery Mobile themes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Two ways to apply a theme</a:t>
            </a:r>
            <a:endParaRPr/>
          </a:p>
        </p:txBody>
      </p:sp>
      <p:pic>
        <p:nvPicPr>
          <p:cNvPr id="202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2133720"/>
            <a:ext cx="7467120" cy="2145960"/>
          </a:xfrm>
          <a:prstGeom prst="rect">
            <a:avLst/>
          </a:prstGeom>
          <a:ln>
            <a:noFill/>
          </a:ln>
        </p:spPr>
      </p:pic>
      <p:pic>
        <p:nvPicPr>
          <p:cNvPr id="203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4724280"/>
            <a:ext cx="5892480" cy="149832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52280" y="2971800"/>
            <a:ext cx="89150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How to use jQuery Mobile for page layout</a:t>
            </a:r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layout your content in two columns</a:t>
            </a:r>
            <a:endParaRPr/>
          </a:p>
        </p:txBody>
      </p:sp>
      <p:sp>
        <p:nvSpPr>
          <p:cNvPr id="20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Code a section (or div) element for the two-column area and set its class to “ui-grid-a”. Within this section, code one div element for each column, and set their classes to “ui-block-a” and “ui-block-b”. In the div elements for the columns, code the content for the columns.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 mobile web page that has two columns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08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19520" y="1600200"/>
            <a:ext cx="3200760" cy="477468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The HTML for the two columns</a:t>
            </a:r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11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2057400"/>
            <a:ext cx="8115120" cy="4152600"/>
          </a:xfrm>
          <a:prstGeom prst="rect">
            <a:avLst/>
          </a:prstGeom>
          <a:ln>
            <a:noFill/>
          </a:ln>
        </p:spPr>
      </p:pic>
      <p:pic>
        <p:nvPicPr>
          <p:cNvPr id="212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38080" y="2286000"/>
            <a:ext cx="8115120" cy="415260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collapsible content blocks</a:t>
            </a:r>
            <a:endParaRPr/>
          </a:p>
        </p:txBody>
      </p:sp>
      <p:sp>
        <p:nvSpPr>
          <p:cNvPr id="21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 mobile web page with collapsible content blocks</a:t>
            </a:r>
            <a:endParaRPr/>
          </a:p>
        </p:txBody>
      </p:sp>
      <p:pic>
        <p:nvPicPr>
          <p:cNvPr id="21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0" y="2590920"/>
            <a:ext cx="5346360" cy="37461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collapsible content blocks</a:t>
            </a:r>
            <a:endParaRPr/>
          </a:p>
        </p:txBody>
      </p:sp>
      <p:sp>
        <p:nvSpPr>
          <p:cNvPr id="21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To code the HTML for collapsible content blocks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Code a div element for each content block with the data-role attribute set to “collapsible”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By default, each content block will be collapsed when the page is displayed. To expand a content block, add the data-collapsed attribute with its value set to “false”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Within each div element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provide pages for mobile devices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3200">
                <a:solidFill>
                  <a:srgbClr val="000000"/>
                </a:solidFill>
                <a:latin typeface="Arial"/>
              </a:rPr>
              <a:t>At present, the best way to provide for mobile devices is to redirect the user to a mobile version of the main web site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The HTML for the collapsible content blocks</a:t>
            </a:r>
            <a:endParaRPr/>
          </a:p>
        </p:txBody>
      </p:sp>
      <p:sp>
        <p:nvSpPr>
          <p:cNvPr id="21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2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2286000"/>
            <a:ext cx="7467120" cy="308592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an accordion</a:t>
            </a:r>
            <a:endParaRPr/>
          </a:p>
        </p:txBody>
      </p:sp>
      <p:sp>
        <p:nvSpPr>
          <p:cNvPr id="22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In contrast to collapsible content blocks, only one block in an accordion can be expanded at the same time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jQuery Mobile automatically adds the plus and minus icon for the content blocks</a:t>
            </a:r>
            <a:endParaRPr/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an accordion</a:t>
            </a:r>
            <a:endParaRPr/>
          </a:p>
        </p:txBody>
      </p:sp>
      <p:sp>
        <p:nvSpPr>
          <p:cNvPr id="22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 mobile web page with an accordion</a:t>
            </a:r>
            <a:endParaRPr/>
          </a:p>
        </p:txBody>
      </p:sp>
      <p:pic>
        <p:nvPicPr>
          <p:cNvPr id="22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57400" y="2209680"/>
            <a:ext cx="5866920" cy="419076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The HTML for the accordion</a:t>
            </a:r>
            <a:endParaRPr/>
          </a:p>
        </p:txBody>
      </p:sp>
      <p:sp>
        <p:nvSpPr>
          <p:cNvPr id="22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2133720"/>
            <a:ext cx="7238520" cy="311112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a contents list</a:t>
            </a:r>
            <a:endParaRPr/>
          </a:p>
        </p:txBody>
      </p:sp>
      <p:sp>
        <p:nvSpPr>
          <p:cNvPr id="23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A mobile web page that displays a content list</a:t>
            </a:r>
            <a:endParaRPr/>
          </a:p>
        </p:txBody>
      </p:sp>
      <p:pic>
        <p:nvPicPr>
          <p:cNvPr id="231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7920" y="2209680"/>
            <a:ext cx="6406560" cy="421596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create a contents list</a:t>
            </a:r>
            <a:endParaRPr/>
          </a:p>
        </p:txBody>
      </p:sp>
      <p:sp>
        <p:nvSpPr>
          <p:cNvPr id="2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HTML for the first list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HTML for the seconds list</a:t>
            </a:r>
            <a:endParaRPr/>
          </a:p>
        </p:txBody>
      </p:sp>
      <p:pic>
        <p:nvPicPr>
          <p:cNvPr id="23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2133720"/>
            <a:ext cx="7073640" cy="2543400"/>
          </a:xfrm>
          <a:prstGeom prst="rect">
            <a:avLst/>
          </a:prstGeom>
          <a:ln>
            <a:noFill/>
          </a:ln>
        </p:spPr>
      </p:pic>
      <p:pic>
        <p:nvPicPr>
          <p:cNvPr id="235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5181480"/>
            <a:ext cx="6857640" cy="128916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52280" y="2743200"/>
            <a:ext cx="89150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A mobile web site that uses jQuery Mobile</a:t>
            </a:r>
            <a:endParaRPr/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0" y="274680"/>
            <a:ext cx="91436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The layout for the mobile web page</a:t>
            </a:r>
            <a:endParaRPr/>
          </a:p>
        </p:txBody>
      </p:sp>
      <p:sp>
        <p:nvSpPr>
          <p:cNvPr id="23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page layouts for a mobile web site that uses jQuery Mobile</a:t>
            </a:r>
            <a:endParaRPr/>
          </a:p>
        </p:txBody>
      </p:sp>
      <p:pic>
        <p:nvPicPr>
          <p:cNvPr id="23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6520" y="2514600"/>
            <a:ext cx="5638320" cy="386928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/>
            <a:endParaRPr/>
          </a:p>
        </p:txBody>
      </p:sp>
      <p:pic>
        <p:nvPicPr>
          <p:cNvPr id="241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752480"/>
            <a:ext cx="6400440" cy="450864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228600" y="274680"/>
            <a:ext cx="86864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The HTML for the mobile web site</a:t>
            </a:r>
            <a:endParaRPr/>
          </a:p>
        </p:txBody>
      </p:sp>
      <p:sp>
        <p:nvSpPr>
          <p:cNvPr id="2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HTML for the head section and the Home page</a:t>
            </a:r>
            <a:endParaRPr/>
          </a:p>
        </p:txBody>
      </p:sp>
      <p:pic>
        <p:nvPicPr>
          <p:cNvPr id="24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2666880"/>
            <a:ext cx="7924320" cy="22438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1094760" y="5179680"/>
            <a:ext cx="12236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</a:rPr>
              <a:t>…………</a:t>
            </a:r>
            <a:r>
              <a:rPr lang="en-US">
                <a:solidFill>
                  <a:srgbClr val="000000"/>
                </a:solidFill>
                <a:latin typeface="Arial"/>
              </a:rPr>
              <a:t>..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provide pages for mobile devices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457200" y="1600200"/>
            <a:ext cx="86864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Arial"/>
              </a:rPr>
              <a:t>Five ways to provide web pages for mobile devices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</a:rPr>
              <a:t>Define a style sheet for mobile devices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</a:rPr>
              <a:t>Include a link to a mobile version of the web site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</a:rPr>
              <a:t>Use JavaScript to detect mobile devices and redirect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Use a server-side scripting language to detect and redirect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Use the WURFL (Wireless Universal Resource File) to detect mobile devices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HTML for the Speakers page</a:t>
            </a:r>
            <a:endParaRPr/>
          </a:p>
        </p:txBody>
      </p:sp>
      <p:pic>
        <p:nvPicPr>
          <p:cNvPr id="247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2209680"/>
            <a:ext cx="8381520" cy="360648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770400" y="5867280"/>
            <a:ext cx="16808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</a:rPr>
              <a:t>………………</a:t>
            </a:r>
            <a:r>
              <a:rPr lang="en-US">
                <a:solidFill>
                  <a:srgbClr val="000000"/>
                </a:solidFill>
                <a:latin typeface="Arial"/>
              </a:rPr>
              <a:t>..</a:t>
            </a:r>
            <a:endParaRPr/>
          </a:p>
        </p:txBody>
      </p:sp>
      <p:sp>
        <p:nvSpPr>
          <p:cNvPr id="249" name="TextShape 3"/>
          <p:cNvSpPr txBox="1"/>
          <p:nvPr/>
        </p:nvSpPr>
        <p:spPr>
          <a:xfrm>
            <a:off x="228600" y="274680"/>
            <a:ext cx="86864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The HTML for the mobile web site</a:t>
            </a:r>
            <a:endParaRPr/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Summary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best way to provide web pages for mobile devices is to build a separate web site for those devices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To redirect user to the mobile version of a web site, use JavaScript, server side, or WURFL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The viewport on a mobile device determines the content that’s displayed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jQuery Mobile is a JavaScript library that’s designed for developing mobile web sites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Bonus – Design for mobile</a:t>
            </a:r>
            <a:endParaRPr/>
          </a:p>
        </p:txBody>
      </p:sp>
      <p:sp>
        <p:nvSpPr>
          <p:cNvPr id="25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b="1" lang="en-US" sz="2800">
                <a:solidFill>
                  <a:srgbClr val="000000"/>
                </a:solidFill>
                <a:latin typeface="Arial"/>
              </a:rPr>
              <a:t>Method 1</a:t>
            </a:r>
            <a:r>
              <a:rPr lang="en-US" sz="2800">
                <a:solidFill>
                  <a:srgbClr val="000000"/>
                </a:solidFill>
                <a:latin typeface="Arial"/>
              </a:rPr>
              <a:t>: Design 01 site but using CSS to format layout follow device screen.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</a:rPr>
              <a:t>Graphic design must be on responsive-design. See more: </a:t>
            </a:r>
            <a:r>
              <a:rPr lang="en-US" sz="2400" u="sng">
                <a:solidFill>
                  <a:srgbClr val="009999"/>
                </a:solidFill>
                <a:latin typeface="Arial"/>
              </a:rPr>
              <a:t>http://designmodo.com/responsive-design-examples/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</a:rPr>
              <a:t>Using “</a:t>
            </a:r>
            <a:r>
              <a:rPr lang="en-US" sz="2400">
                <a:solidFill>
                  <a:srgbClr val="000000"/>
                </a:solidFill>
                <a:latin typeface="Courier New"/>
              </a:rPr>
              <a:t>css media queries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”  format site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Arial"/>
              </a:rPr>
              <a:t>Method 2: Design difference website for mobile: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Arial"/>
              </a:rPr>
              <a:t>Use detectmobilebrowsers code to detect mobile device and redirect to mobile device. See more on: </a:t>
            </a:r>
            <a:r>
              <a:rPr lang="en-US" sz="2400" u="sng">
                <a:solidFill>
                  <a:srgbClr val="009999"/>
                </a:solidFill>
                <a:latin typeface="Arial"/>
              </a:rPr>
              <a:t>http://detectmobilebrowsers.com</a:t>
            </a:r>
            <a:r>
              <a:rPr lang="en-US" sz="2400" u="sng">
                <a:solidFill>
                  <a:srgbClr val="009999"/>
                </a:solidFill>
                <a:latin typeface="Arial"/>
              </a:rPr>
              <a:t>/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 </a:t>
            </a:r>
            <a:endParaRPr/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Discussion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9150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How to set the viewport properties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To develop a web site mobile devices, use a special meta element to configure a device’s viewport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The Viewport on a mobile device determines the content that’s displayed on the page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A web page on an iPhone before and after scaling</a:t>
            </a:r>
            <a:endParaRPr/>
          </a:p>
        </p:txBody>
      </p:sp>
      <p:pic>
        <p:nvPicPr>
          <p:cNvPr id="13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7920" y="1981080"/>
            <a:ext cx="5955840" cy="40132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Tahoma"/>
              </a:rPr>
              <a:t>Viewport properties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Content properties for viewport metadata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Meta element that set viewport properties</a:t>
            </a:r>
            <a:endParaRPr/>
          </a:p>
        </p:txBody>
      </p:sp>
      <p:pic>
        <p:nvPicPr>
          <p:cNvPr id="13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2133720"/>
            <a:ext cx="8216640" cy="3060360"/>
          </a:xfrm>
          <a:prstGeom prst="rect">
            <a:avLst/>
          </a:prstGeom>
          <a:ln>
            <a:noFill/>
          </a:ln>
        </p:spPr>
      </p:pic>
      <p:pic>
        <p:nvPicPr>
          <p:cNvPr id="139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5715000"/>
            <a:ext cx="7606800" cy="5965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Guidelines for designing and testing mobile web pages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457200" y="144792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800">
                <a:solidFill>
                  <a:srgbClr val="000000"/>
                </a:solidFill>
                <a:latin typeface="Tahoma"/>
              </a:rPr>
              <a:t>Guidelines for designing mobile web pages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Keep layout simple so the focus is on the content One-column layouts typically work best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Include only essential content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Keep images small and to a minimum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Avoid using Flash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Include only the essential navigation in the header of the page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Make links and other elements large enough that the user can easily manipulate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"/>
            </a:pPr>
            <a:r>
              <a:rPr lang="en-US" sz="2400">
                <a:solidFill>
                  <a:srgbClr val="000000"/>
                </a:solidFill>
                <a:latin typeface="Tahoma"/>
              </a:rPr>
              <a:t>Use relative measurements so the page looks good regardless of the scale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